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8" r:id="rId2"/>
    <p:sldId id="531" r:id="rId3"/>
    <p:sldId id="285" r:id="rId4"/>
    <p:sldId id="265" r:id="rId5"/>
    <p:sldId id="266" r:id="rId6"/>
    <p:sldId id="284" r:id="rId7"/>
    <p:sldId id="278" r:id="rId8"/>
    <p:sldId id="273" r:id="rId9"/>
    <p:sldId id="287" r:id="rId10"/>
    <p:sldId id="532" r:id="rId11"/>
    <p:sldId id="289" r:id="rId12"/>
    <p:sldId id="290" r:id="rId13"/>
    <p:sldId id="291" r:id="rId14"/>
    <p:sldId id="534" r:id="rId15"/>
    <p:sldId id="535" r:id="rId16"/>
    <p:sldId id="267" r:id="rId17"/>
    <p:sldId id="536" r:id="rId18"/>
    <p:sldId id="277" r:id="rId19"/>
    <p:sldId id="542" r:id="rId20"/>
    <p:sldId id="279" r:id="rId21"/>
    <p:sldId id="544" r:id="rId22"/>
    <p:sldId id="545" r:id="rId23"/>
    <p:sldId id="280" r:id="rId24"/>
    <p:sldId id="546" r:id="rId25"/>
    <p:sldId id="282" r:id="rId26"/>
    <p:sldId id="547" r:id="rId27"/>
    <p:sldId id="548" r:id="rId28"/>
    <p:sldId id="342" r:id="rId29"/>
    <p:sldId id="343" r:id="rId30"/>
    <p:sldId id="269" r:id="rId31"/>
    <p:sldId id="272" r:id="rId32"/>
    <p:sldId id="552" r:id="rId33"/>
    <p:sldId id="362" r:id="rId34"/>
    <p:sldId id="356" r:id="rId35"/>
    <p:sldId id="357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Échantillonnage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jeu de données (</a:t>
            </a:r>
            <a:r>
              <a:rPr lang="fr-FR" dirty="0" err="1"/>
              <a:t>dataset</a:t>
            </a:r>
            <a:r>
              <a:rPr lang="fr-FR" dirty="0"/>
              <a:t>) dont vous disposez constitue une ressource précieuse</a:t>
            </a:r>
          </a:p>
          <a:p>
            <a:pPr lvl="1"/>
            <a:r>
              <a:rPr lang="fr-FR" dirty="0"/>
              <a:t>Il faut pouvoir l’utiliser à bon escient afin de pouvoir à la fois choisir un modèle et l'entraîner</a:t>
            </a:r>
          </a:p>
          <a:p>
            <a:pPr lvl="1"/>
            <a:r>
              <a:rPr lang="fr-FR" dirty="0"/>
              <a:t>mais aussi de pouvoir tester la qualité de ce modèle</a:t>
            </a:r>
          </a:p>
          <a:p>
            <a:r>
              <a:rPr lang="fr-FR" dirty="0"/>
              <a:t>La première question à se poser est</a:t>
            </a:r>
          </a:p>
          <a:p>
            <a:pPr lvl="1"/>
            <a:r>
              <a:rPr lang="fr-FR" dirty="0"/>
              <a:t>Est-ce qu’on va utiliser toutes les données d'exemple dont on dispose ?</a:t>
            </a:r>
          </a:p>
          <a:p>
            <a:pPr lvl="1"/>
            <a:r>
              <a:rPr lang="fr-FR" dirty="0"/>
              <a:t>Volume, tests, …</a:t>
            </a:r>
          </a:p>
          <a:p>
            <a:r>
              <a:rPr lang="fr-FR" dirty="0"/>
              <a:t>Il faut échantillonner (</a:t>
            </a:r>
            <a:r>
              <a:rPr lang="fr-FR" dirty="0" err="1"/>
              <a:t>sampling</a:t>
            </a:r>
            <a:r>
              <a:rPr lang="fr-FR" dirty="0"/>
              <a:t>) les données à tester</a:t>
            </a:r>
          </a:p>
        </p:txBody>
      </p:sp>
    </p:spTree>
    <p:extLst>
      <p:ext uri="{BB962C8B-B14F-4D97-AF65-F5344CB8AC3E}">
        <p14:creationId xmlns:p14="http://schemas.microsoft.com/office/powerpoint/2010/main" val="1484659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utiliser le bon échantillon</a:t>
            </a:r>
          </a:p>
          <a:p>
            <a:pPr lvl="1"/>
            <a:r>
              <a:rPr lang="fr-FR" dirty="0"/>
              <a:t>Bien répartis</a:t>
            </a:r>
          </a:p>
          <a:p>
            <a:pPr lvl="1"/>
            <a:r>
              <a:rPr lang="fr-FR" dirty="0"/>
              <a:t>Ne pas introduire de biais</a:t>
            </a:r>
          </a:p>
          <a:p>
            <a:pPr lvl="1"/>
            <a:r>
              <a:rPr lang="fr-FR" dirty="0"/>
              <a:t>Par exemple à Paris les loyers sont plus chères qu’ailleurs</a:t>
            </a:r>
          </a:p>
          <a:p>
            <a:r>
              <a:rPr lang="fr-FR" dirty="0"/>
              <a:t>Il faut ensuite découper l’échantillon avec le</a:t>
            </a:r>
          </a:p>
          <a:p>
            <a:pPr lvl="1"/>
            <a:r>
              <a:rPr lang="fr-FR" dirty="0"/>
              <a:t>Training Set</a:t>
            </a:r>
          </a:p>
          <a:p>
            <a:pPr lvl="1"/>
            <a:r>
              <a:rPr lang="fr-FR" dirty="0" err="1"/>
              <a:t>Testing</a:t>
            </a:r>
            <a:r>
              <a:rPr lang="fr-FR" dirty="0"/>
              <a:t> Set</a:t>
            </a:r>
          </a:p>
          <a:p>
            <a:r>
              <a:rPr lang="fr-FR" dirty="0"/>
              <a:t>L’un sert à l’apprentissage, l’autre au test</a:t>
            </a:r>
          </a:p>
          <a:p>
            <a:pPr lvl="1"/>
            <a:r>
              <a:rPr lang="fr-FR" dirty="0"/>
              <a:t>Souvent 80/20</a:t>
            </a:r>
          </a:p>
        </p:txBody>
      </p:sp>
    </p:spTree>
    <p:extLst>
      <p:ext uri="{BB962C8B-B14F-4D97-AF65-F5344CB8AC3E}">
        <p14:creationId xmlns:p14="http://schemas.microsoft.com/office/powerpoint/2010/main" val="78561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s’avère que si on entraîne le modèle avec des données, il va naturellement être plus performant sur ces données-là</a:t>
            </a:r>
          </a:p>
          <a:p>
            <a:r>
              <a:rPr lang="fr-FR" dirty="0"/>
              <a:t>Ce qui nous intéresse c’est de mesurer sa performance sur des données qu’il n’a jamais vues puisque c’est ce qui va se passer en pratique</a:t>
            </a:r>
          </a:p>
          <a:p>
            <a:r>
              <a:rPr lang="fr-FR" dirty="0"/>
              <a:t>Cette performance est appelée la </a:t>
            </a:r>
            <a:r>
              <a:rPr lang="fr-FR" b="1" dirty="0"/>
              <a:t>généralisation</a:t>
            </a:r>
            <a:r>
              <a:rPr lang="fr-FR" dirty="0"/>
              <a:t> du modèle</a:t>
            </a:r>
          </a:p>
          <a:p>
            <a:pPr lvl="1"/>
            <a:r>
              <a:rPr lang="fr-FR" dirty="0"/>
              <a:t>Sa capacité à effectuer des prédictions de qualité sur des situations jamais rencontrées.</a:t>
            </a:r>
          </a:p>
        </p:txBody>
      </p:sp>
    </p:spTree>
    <p:extLst>
      <p:ext uri="{BB962C8B-B14F-4D97-AF65-F5344CB8AC3E}">
        <p14:creationId xmlns:p14="http://schemas.microsoft.com/office/powerpoint/2010/main" val="227125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88657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Nearest</a:t>
            </a:r>
            <a:r>
              <a:rPr lang="fr-FR" altLang="fr-FR" dirty="0"/>
              <a:t> Neighbors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k-NN est le diminutif de 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C’est un algorithme qui peut servir autant pour la classification que la régression</a:t>
            </a:r>
          </a:p>
          <a:p>
            <a:r>
              <a:rPr lang="fr-FR" dirty="0"/>
              <a:t>Son principe est de choisir les k données les plus proches du point étudié afin d’en prédire sa valeur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8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est la classe de la nouvelle données (en blanc)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028" name="Picture 4" descr="le point blanc est une nouvelle entr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76872"/>
            <a:ext cx="5112568" cy="3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allons regarder la distance avec les k voisins les plus proches</a:t>
            </a:r>
          </a:p>
          <a:p>
            <a:pPr lvl="1"/>
            <a:r>
              <a:rPr lang="fr-FR" dirty="0"/>
              <a:t>Ici 5</a:t>
            </a:r>
          </a:p>
          <a:p>
            <a:pPr lvl="1"/>
            <a:r>
              <a:rPr lang="fr-FR" dirty="0"/>
              <a:t>Rouge</a:t>
            </a:r>
          </a:p>
        </p:txBody>
      </p:sp>
      <p:pic>
        <p:nvPicPr>
          <p:cNvPr id="2050" name="Picture 2" descr="les 5 points les plus proches du point que l'on cherche à clas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64905"/>
            <a:ext cx="5256584" cy="3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5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nn.KNeighborsClassifier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69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prédiction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ensuite choisir le meilleur modèle, l’entrainer et mettre en place la prédiction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)</a:t>
            </a:r>
          </a:p>
          <a:p>
            <a:r>
              <a:rPr lang="fr-FR" dirty="0" err="1"/>
              <a:t>predicted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xtest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79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forêts d'arbres décisionnels ont été formellement proposées en 2001 par Leo </a:t>
            </a:r>
            <a:r>
              <a:rPr lang="fr-FR" dirty="0" err="1"/>
              <a:t>Breiman</a:t>
            </a:r>
            <a:r>
              <a:rPr lang="fr-FR" dirty="0"/>
              <a:t> et Adèle </a:t>
            </a:r>
            <a:r>
              <a:rPr lang="fr-FR" dirty="0" err="1"/>
              <a:t>Cutler</a:t>
            </a:r>
            <a:endParaRPr lang="fr-FR" dirty="0"/>
          </a:p>
          <a:p>
            <a:r>
              <a:rPr lang="fr-FR" dirty="0"/>
              <a:t>Cet algorithme combine les concepts de sous-espaces aléatoires et de </a:t>
            </a:r>
            <a:r>
              <a:rPr lang="fr-FR" dirty="0" err="1"/>
              <a:t>bagging</a:t>
            </a:r>
            <a:endParaRPr lang="fr-FR" dirty="0"/>
          </a:p>
          <a:p>
            <a:r>
              <a:rPr lang="fr-FR" dirty="0"/>
              <a:t>L'algorithme des forêts d'arbres décisionnels effectue un apprentissage sur de multiples arbres de décision entraînés sur des sous-ensembles de données légèrement différents</a:t>
            </a:r>
          </a:p>
        </p:txBody>
      </p:sp>
    </p:spTree>
    <p:extLst>
      <p:ext uri="{BB962C8B-B14F-4D97-AF65-F5344CB8AC3E}">
        <p14:creationId xmlns:p14="http://schemas.microsoft.com/office/powerpoint/2010/main" val="342859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Scikit-Learn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 est un modèle asymétrique</a:t>
            </a:r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84740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sk.ensemble</a:t>
            </a:r>
            <a:r>
              <a:rPr lang="fr-FR" dirty="0"/>
              <a:t> as </a:t>
            </a:r>
            <a:r>
              <a:rPr lang="fr-FR" dirty="0" err="1"/>
              <a:t>rf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rf.RandomForestClassifier</a:t>
            </a:r>
            <a:r>
              <a:rPr lang="fr-FR" dirty="0"/>
              <a:t>(</a:t>
            </a:r>
            <a:r>
              <a:rPr lang="fr-FR" dirty="0" err="1"/>
              <a:t>n_estimators</a:t>
            </a:r>
            <a:r>
              <a:rPr lang="fr-FR" dirty="0"/>
              <a:t>=100)</a:t>
            </a:r>
          </a:p>
          <a:p>
            <a:r>
              <a:rPr lang="fr-FR" dirty="0"/>
              <a:t>Très puissant</a:t>
            </a:r>
          </a:p>
          <a:p>
            <a:pPr lvl="1"/>
            <a:r>
              <a:rPr lang="fr-FR" dirty="0"/>
              <a:t>Bien plus gourmand que </a:t>
            </a:r>
            <a:r>
              <a:rPr lang="fr-FR" dirty="0" err="1"/>
              <a:t>kNN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699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Iris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s://cdn-images-1.medium.com/max/1200/1*IPLwmH-TJRhEWXW7uaet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56209"/>
            <a:ext cx="536335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7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Importances des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précédents algorithmes ne permettaient pas de connaître l'importance de chaque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/>
              <a:t>Il est souvent utile de savoir les </a:t>
            </a:r>
            <a:r>
              <a:rPr lang="fr-FR" dirty="0" err="1"/>
              <a:t>features</a:t>
            </a:r>
            <a:r>
              <a:rPr lang="fr-FR" dirty="0"/>
              <a:t> prépondérantes</a:t>
            </a:r>
          </a:p>
          <a:p>
            <a:pPr lvl="1"/>
            <a:r>
              <a:rPr lang="fr-FR" dirty="0"/>
              <a:t>Et l'inverse celle qui ne le sont pas</a:t>
            </a:r>
          </a:p>
          <a:p>
            <a:pPr lvl="1"/>
            <a:r>
              <a:rPr lang="fr-FR" dirty="0"/>
              <a:t>Permet de faire baisser le nombre de dimension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73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forest.feature_importances</a:t>
            </a:r>
            <a:r>
              <a:rPr lang="fr-FR" dirty="0"/>
              <a:t>_</a:t>
            </a:r>
          </a:p>
          <a:p>
            <a:pPr lvl="1"/>
            <a:r>
              <a:rPr lang="fr-FR" dirty="0"/>
              <a:t>Permet de donner pour chaque </a:t>
            </a:r>
            <a:r>
              <a:rPr lang="fr-FR" dirty="0" err="1"/>
              <a:t>feature</a:t>
            </a:r>
            <a:r>
              <a:rPr lang="fr-FR" dirty="0"/>
              <a:t> son importance sur 1</a:t>
            </a:r>
          </a:p>
        </p:txBody>
      </p:sp>
    </p:spTree>
    <p:extLst>
      <p:ext uri="{BB962C8B-B14F-4D97-AF65-F5344CB8AC3E}">
        <p14:creationId xmlns:p14="http://schemas.microsoft.com/office/powerpoint/2010/main" val="2784811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Sérialisation du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Transformation d’un objet en binaire</a:t>
            </a:r>
          </a:p>
          <a:p>
            <a:pPr lvl="1"/>
            <a:r>
              <a:rPr lang="fr-FR" dirty="0"/>
              <a:t>Sérialisation</a:t>
            </a:r>
          </a:p>
          <a:p>
            <a:pPr lvl="1"/>
            <a:r>
              <a:rPr lang="fr-FR" dirty="0" err="1"/>
              <a:t>Marshalling</a:t>
            </a:r>
            <a:endParaRPr lang="fr-FR" dirty="0"/>
          </a:p>
          <a:p>
            <a:r>
              <a:rPr lang="fr-FR" dirty="0"/>
              <a:t>Transformation inverse</a:t>
            </a:r>
          </a:p>
          <a:p>
            <a:pPr lvl="1"/>
            <a:r>
              <a:rPr lang="fr-FR" dirty="0" err="1"/>
              <a:t>Désérialisation</a:t>
            </a:r>
            <a:endParaRPr lang="fr-FR" dirty="0"/>
          </a:p>
          <a:p>
            <a:pPr lvl="1"/>
            <a:r>
              <a:rPr lang="fr-FR" dirty="0" err="1"/>
              <a:t>Unmarshalling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513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Pickle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fr-FR" dirty="0" err="1"/>
              <a:t>C'est</a:t>
            </a:r>
            <a:r>
              <a:rPr lang="en-GB" altLang="fr-FR" dirty="0"/>
              <a:t> un module </a:t>
            </a:r>
            <a:r>
              <a:rPr lang="en-GB" altLang="fr-FR" dirty="0" err="1"/>
              <a:t>étonnant</a:t>
            </a:r>
            <a:r>
              <a:rPr lang="en-GB" altLang="fr-FR" dirty="0"/>
              <a:t> qui </a:t>
            </a:r>
            <a:r>
              <a:rPr lang="en-GB" altLang="fr-FR" dirty="0" err="1"/>
              <a:t>peut</a:t>
            </a:r>
            <a:r>
              <a:rPr lang="en-GB" altLang="fr-FR" dirty="0"/>
              <a:t> </a:t>
            </a:r>
            <a:r>
              <a:rPr lang="en-GB" altLang="fr-FR" dirty="0" err="1"/>
              <a:t>prendre</a:t>
            </a:r>
            <a:r>
              <a:rPr lang="en-GB" altLang="fr-FR" dirty="0"/>
              <a:t> </a:t>
            </a:r>
            <a:r>
              <a:rPr lang="en-GB" altLang="fr-FR" dirty="0" err="1"/>
              <a:t>presque</a:t>
            </a:r>
            <a:r>
              <a:rPr lang="en-GB" altLang="fr-FR" dirty="0"/>
              <a:t> </a:t>
            </a:r>
            <a:r>
              <a:rPr lang="en-GB" altLang="fr-FR" dirty="0" err="1"/>
              <a:t>n'importe</a:t>
            </a:r>
            <a:r>
              <a:rPr lang="en-GB" altLang="fr-FR" dirty="0"/>
              <a:t> </a:t>
            </a:r>
            <a:r>
              <a:rPr lang="en-GB" altLang="fr-FR" dirty="0" err="1"/>
              <a:t>quel</a:t>
            </a:r>
            <a:r>
              <a:rPr lang="en-GB" altLang="fr-FR" dirty="0"/>
              <a:t> objet Python, et le </a:t>
            </a:r>
            <a:r>
              <a:rPr lang="en-GB" altLang="fr-FR" dirty="0" err="1"/>
              <a:t>convertir</a:t>
            </a:r>
            <a:r>
              <a:rPr lang="en-GB" altLang="fr-FR" dirty="0"/>
              <a:t> </a:t>
            </a:r>
            <a:r>
              <a:rPr lang="en-GB" altLang="fr-FR" dirty="0" err="1"/>
              <a:t>en</a:t>
            </a:r>
            <a:r>
              <a:rPr lang="en-GB" altLang="fr-FR" dirty="0"/>
              <a:t> </a:t>
            </a:r>
            <a:r>
              <a:rPr lang="en-GB" altLang="fr-FR" dirty="0" err="1"/>
              <a:t>une</a:t>
            </a:r>
            <a:r>
              <a:rPr lang="en-GB" altLang="fr-FR" dirty="0"/>
              <a:t> </a:t>
            </a:r>
            <a:r>
              <a:rPr lang="en-GB" altLang="fr-FR" dirty="0" err="1"/>
              <a:t>représentation</a:t>
            </a:r>
            <a:r>
              <a:rPr lang="en-GB" altLang="fr-FR" dirty="0"/>
              <a:t> sous </a:t>
            </a:r>
            <a:r>
              <a:rPr lang="en-GB" altLang="fr-FR" dirty="0" err="1"/>
              <a:t>forme</a:t>
            </a:r>
            <a:r>
              <a:rPr lang="en-GB" altLang="fr-FR" dirty="0"/>
              <a:t> de </a:t>
            </a:r>
            <a:r>
              <a:rPr lang="en-GB" altLang="fr-FR" dirty="0" err="1"/>
              <a:t>chaîne</a:t>
            </a:r>
            <a:r>
              <a:rPr lang="en-GB" altLang="fr-FR" dirty="0"/>
              <a:t> de </a:t>
            </a:r>
            <a:r>
              <a:rPr lang="en-GB" altLang="fr-FR" dirty="0" err="1"/>
              <a:t>caractères</a:t>
            </a:r>
            <a:endParaRPr lang="en-GB" altLang="fr-FR" dirty="0"/>
          </a:p>
          <a:p>
            <a:r>
              <a:rPr lang="en-GB" altLang="fr-FR" dirty="0"/>
              <a:t>Ce </a:t>
            </a:r>
            <a:r>
              <a:rPr lang="en-GB" altLang="fr-FR" dirty="0" err="1"/>
              <a:t>processus</a:t>
            </a:r>
            <a:r>
              <a:rPr lang="en-GB" altLang="fr-FR" dirty="0"/>
              <a:t> </a:t>
            </a:r>
            <a:r>
              <a:rPr lang="en-GB" altLang="fr-FR" dirty="0" err="1"/>
              <a:t>s'appelle</a:t>
            </a:r>
            <a:r>
              <a:rPr lang="en-GB" altLang="fr-FR" dirty="0"/>
              <a:t> </a:t>
            </a:r>
            <a:r>
              <a:rPr lang="en-GB" altLang="fr-FR" b="1" dirty="0"/>
              <a:t>pickling</a:t>
            </a:r>
            <a:endParaRPr lang="en-GB" altLang="fr-FR" dirty="0"/>
          </a:p>
          <a:p>
            <a:r>
              <a:rPr lang="en-GB" altLang="fr-FR" dirty="0" err="1"/>
              <a:t>Reconstruire</a:t>
            </a:r>
            <a:r>
              <a:rPr lang="en-GB" altLang="fr-FR" dirty="0"/>
              <a:t> </a:t>
            </a:r>
            <a:r>
              <a:rPr lang="en-GB" altLang="fr-FR" dirty="0" err="1"/>
              <a:t>l'objet</a:t>
            </a:r>
            <a:r>
              <a:rPr lang="en-GB" altLang="fr-FR" dirty="0"/>
              <a:t> à </a:t>
            </a:r>
            <a:r>
              <a:rPr lang="en-GB" altLang="fr-FR" dirty="0" err="1"/>
              <a:t>partir</a:t>
            </a:r>
            <a:r>
              <a:rPr lang="en-GB" altLang="fr-FR" dirty="0"/>
              <a:t> de </a:t>
            </a:r>
            <a:r>
              <a:rPr lang="en-GB" altLang="fr-FR" dirty="0" err="1"/>
              <a:t>sa</a:t>
            </a:r>
            <a:r>
              <a:rPr lang="en-GB" altLang="fr-FR" dirty="0"/>
              <a:t> </a:t>
            </a:r>
            <a:r>
              <a:rPr lang="en-GB" altLang="fr-FR" dirty="0" err="1"/>
              <a:t>représentation</a:t>
            </a:r>
            <a:r>
              <a:rPr lang="en-GB" altLang="fr-FR" dirty="0"/>
              <a:t> </a:t>
            </a:r>
            <a:r>
              <a:rPr lang="en-GB" altLang="fr-FR" dirty="0" err="1"/>
              <a:t>en</a:t>
            </a:r>
            <a:r>
              <a:rPr lang="en-GB" altLang="fr-FR" dirty="0"/>
              <a:t> </a:t>
            </a:r>
            <a:r>
              <a:rPr lang="en-GB" altLang="fr-FR" dirty="0" err="1"/>
              <a:t>chaîne</a:t>
            </a:r>
            <a:r>
              <a:rPr lang="en-GB" altLang="fr-FR" dirty="0"/>
              <a:t> de </a:t>
            </a:r>
            <a:r>
              <a:rPr lang="en-GB" altLang="fr-FR" dirty="0" err="1"/>
              <a:t>caractères</a:t>
            </a:r>
            <a:r>
              <a:rPr lang="en-GB" altLang="fr-FR" dirty="0"/>
              <a:t> </a:t>
            </a:r>
            <a:r>
              <a:rPr lang="en-GB" altLang="fr-FR" dirty="0" err="1"/>
              <a:t>s'appelle</a:t>
            </a:r>
            <a:r>
              <a:rPr lang="en-GB" altLang="fr-FR" dirty="0"/>
              <a:t> </a:t>
            </a:r>
            <a:r>
              <a:rPr lang="en-GB" altLang="fr-FR" b="1" dirty="0" err="1"/>
              <a:t>unpickling</a:t>
            </a:r>
            <a:endParaRPr lang="en-GB" altLang="fr-FR" dirty="0"/>
          </a:p>
          <a:p>
            <a:pPr lvl="1"/>
            <a:r>
              <a:rPr lang="en-GB" altLang="fr-FR" dirty="0"/>
              <a:t>Entre pickling et </a:t>
            </a:r>
            <a:r>
              <a:rPr lang="en-GB" altLang="fr-FR" dirty="0" err="1"/>
              <a:t>unpickling</a:t>
            </a:r>
            <a:r>
              <a:rPr lang="en-GB" altLang="fr-FR" dirty="0"/>
              <a:t>, la </a:t>
            </a:r>
            <a:r>
              <a:rPr lang="en-GB" altLang="fr-FR" dirty="0" err="1"/>
              <a:t>chaîne</a:t>
            </a:r>
            <a:r>
              <a:rPr lang="en-GB" altLang="fr-FR" dirty="0"/>
              <a:t> de </a:t>
            </a:r>
            <a:r>
              <a:rPr lang="en-GB" altLang="fr-FR" dirty="0" err="1"/>
              <a:t>caractères</a:t>
            </a:r>
            <a:r>
              <a:rPr lang="en-GB" altLang="fr-FR" dirty="0"/>
              <a:t> </a:t>
            </a:r>
            <a:r>
              <a:rPr lang="en-GB" altLang="fr-FR" dirty="0" err="1"/>
              <a:t>représentant</a:t>
            </a:r>
            <a:r>
              <a:rPr lang="en-GB" altLang="fr-FR" dirty="0"/>
              <a:t> </a:t>
            </a:r>
            <a:r>
              <a:rPr lang="en-GB" altLang="fr-FR" dirty="0" err="1"/>
              <a:t>l'objet</a:t>
            </a:r>
            <a:r>
              <a:rPr lang="en-GB" altLang="fr-FR" dirty="0"/>
              <a:t> a </a:t>
            </a:r>
            <a:r>
              <a:rPr lang="en-GB" altLang="fr-FR" dirty="0" err="1"/>
              <a:t>pu</a:t>
            </a:r>
            <a:r>
              <a:rPr lang="en-GB" altLang="fr-FR" dirty="0"/>
              <a:t> </a:t>
            </a:r>
            <a:r>
              <a:rPr lang="en-GB" altLang="fr-FR" dirty="0" err="1"/>
              <a:t>avoir</a:t>
            </a:r>
            <a:r>
              <a:rPr lang="en-GB" altLang="fr-FR" dirty="0"/>
              <a:t> </a:t>
            </a:r>
            <a:r>
              <a:rPr lang="en-GB" altLang="fr-FR" dirty="0" err="1"/>
              <a:t>été</a:t>
            </a:r>
            <a:r>
              <a:rPr lang="en-GB" altLang="fr-FR" dirty="0"/>
              <a:t> </a:t>
            </a:r>
            <a:r>
              <a:rPr lang="en-GB" altLang="fr-FR" dirty="0" err="1"/>
              <a:t>enregistrée</a:t>
            </a:r>
            <a:r>
              <a:rPr lang="en-GB" altLang="fr-FR" dirty="0"/>
              <a:t> </a:t>
            </a:r>
            <a:r>
              <a:rPr lang="en-GB" altLang="fr-FR" dirty="0" err="1"/>
              <a:t>dans</a:t>
            </a:r>
            <a:r>
              <a:rPr lang="en-GB" altLang="fr-FR" dirty="0"/>
              <a:t> un </a:t>
            </a:r>
            <a:r>
              <a:rPr lang="en-GB" altLang="fr-FR" dirty="0" err="1"/>
              <a:t>fichier</a:t>
            </a:r>
            <a:r>
              <a:rPr lang="en-GB" altLang="fr-FR" dirty="0"/>
              <a:t>, </a:t>
            </a:r>
            <a:r>
              <a:rPr lang="en-GB" altLang="fr-FR" dirty="0" err="1"/>
              <a:t>ou</a:t>
            </a:r>
            <a:r>
              <a:rPr lang="en-GB" altLang="fr-FR" dirty="0"/>
              <a:t> </a:t>
            </a:r>
            <a:r>
              <a:rPr lang="en-GB" altLang="fr-FR" dirty="0" err="1"/>
              <a:t>avoir</a:t>
            </a:r>
            <a:r>
              <a:rPr lang="en-GB" altLang="fr-FR" dirty="0"/>
              <a:t> </a:t>
            </a:r>
            <a:r>
              <a:rPr lang="en-GB" altLang="fr-FR" dirty="0" err="1"/>
              <a:t>été</a:t>
            </a:r>
            <a:r>
              <a:rPr lang="en-GB" altLang="fr-FR" dirty="0"/>
              <a:t> </a:t>
            </a:r>
            <a:r>
              <a:rPr lang="en-GB" altLang="fr-FR" dirty="0" err="1"/>
              <a:t>envoyée</a:t>
            </a:r>
            <a:r>
              <a:rPr lang="en-GB" altLang="fr-FR" dirty="0"/>
              <a:t> à </a:t>
            </a:r>
            <a:r>
              <a:rPr lang="en-GB" altLang="fr-FR" dirty="0" err="1"/>
              <a:t>une</a:t>
            </a:r>
            <a:r>
              <a:rPr lang="en-GB" altLang="fr-FR" dirty="0"/>
              <a:t> machine </a:t>
            </a:r>
            <a:r>
              <a:rPr lang="en-GB" altLang="fr-FR" dirty="0" err="1"/>
              <a:t>éloignée</a:t>
            </a:r>
            <a:r>
              <a:rPr lang="en-GB" altLang="fr-FR" dirty="0"/>
              <a:t> via </a:t>
            </a:r>
            <a:r>
              <a:rPr lang="en-GB" altLang="fr-FR" dirty="0" err="1"/>
              <a:t>une</a:t>
            </a:r>
            <a:r>
              <a:rPr lang="en-GB" altLang="fr-FR" dirty="0"/>
              <a:t> connexion </a:t>
            </a:r>
            <a:r>
              <a:rPr lang="en-GB" altLang="fr-FR" dirty="0" err="1"/>
              <a:t>réseau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937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Pickle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vous avez un objet x, et un objet fichier f ouvert en écriture, la voie la plus simple de ``</a:t>
            </a:r>
            <a:r>
              <a:rPr lang="fr-FR" dirty="0" err="1"/>
              <a:t>pickler</a:t>
            </a:r>
            <a:r>
              <a:rPr lang="fr-FR" dirty="0"/>
              <a:t>'' l'objet prend seulement une ligne de code </a:t>
            </a:r>
          </a:p>
          <a:p>
            <a:pPr lvl="1"/>
            <a:r>
              <a:rPr lang="fr-FR" dirty="0" err="1"/>
              <a:t>pickle.dump</a:t>
            </a:r>
            <a:r>
              <a:rPr lang="fr-FR" dirty="0"/>
              <a:t>(x, f)</a:t>
            </a:r>
          </a:p>
          <a:p>
            <a:r>
              <a:rPr lang="fr-FR" dirty="0"/>
              <a:t>Pour ``</a:t>
            </a:r>
            <a:r>
              <a:rPr lang="fr-FR" dirty="0" err="1"/>
              <a:t>unpickler</a:t>
            </a:r>
            <a:r>
              <a:rPr lang="fr-FR" dirty="0"/>
              <a:t>'' l'objet, si f est un objet fichier ouvert en lecture</a:t>
            </a:r>
          </a:p>
          <a:p>
            <a:pPr lvl="1"/>
            <a:r>
              <a:rPr lang="fr-FR" dirty="0"/>
              <a:t>x = </a:t>
            </a:r>
            <a:r>
              <a:rPr lang="fr-FR" dirty="0" err="1"/>
              <a:t>pickle.load</a:t>
            </a:r>
            <a:r>
              <a:rPr lang="fr-FR" dirty="0"/>
              <a:t>(f)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266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Scaling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est difficile de comparer des données de l’ordre de 100000 et de l’ordre de 0.00001</a:t>
            </a:r>
          </a:p>
          <a:p>
            <a:pPr lvl="1"/>
            <a:r>
              <a:rPr lang="fr-FR" dirty="0"/>
              <a:t>La descente du gradient va être négligeable sur 100000 et important sur 0.00001</a:t>
            </a:r>
          </a:p>
          <a:p>
            <a:pPr lvl="1"/>
            <a:r>
              <a:rPr lang="fr-FR" dirty="0"/>
              <a:t>Peut empêcher un réseau de fonctionner</a:t>
            </a:r>
          </a:p>
          <a:p>
            <a:r>
              <a:rPr lang="fr-FR" dirty="0"/>
              <a:t>Standardisation</a:t>
            </a:r>
          </a:p>
          <a:p>
            <a:pPr lvl="1"/>
            <a:r>
              <a:rPr lang="fr-FR" dirty="0"/>
              <a:t>Permet de comparer des données comparables</a:t>
            </a:r>
          </a:p>
          <a:p>
            <a:pPr lvl="1"/>
            <a:r>
              <a:rPr lang="fr-FR" dirty="0"/>
              <a:t>Par exemple centrer les données sur zéro avec un écart type de 1</a:t>
            </a:r>
          </a:p>
          <a:p>
            <a:pPr lvl="1"/>
            <a:r>
              <a:rPr lang="fr-FR" dirty="0"/>
              <a:t>F(x) = (x – </a:t>
            </a:r>
            <a:r>
              <a:rPr lang="fr-FR" dirty="0" err="1"/>
              <a:t>moy</a:t>
            </a:r>
            <a:r>
              <a:rPr lang="fr-FR" dirty="0"/>
              <a:t>) / </a:t>
            </a:r>
            <a:r>
              <a:rPr lang="fr-FR" dirty="0" err="1"/>
              <a:t>std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1227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Standardisation d’un jeu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Permet de normaliser les données</a:t>
            </a:r>
          </a:p>
          <a:p>
            <a:r>
              <a:rPr lang="fr-FR" sz="2400" dirty="0" err="1"/>
              <a:t>MinMaxScaler</a:t>
            </a:r>
            <a:endParaRPr lang="fr-FR" sz="2400" dirty="0"/>
          </a:p>
          <a:p>
            <a:pPr lvl="1"/>
            <a:r>
              <a:rPr lang="fr-FR" sz="2000" dirty="0"/>
              <a:t>Transforme les données pour qu’elles soient comprises entre min et max</a:t>
            </a:r>
          </a:p>
          <a:p>
            <a:r>
              <a:rPr lang="fr-FR" sz="2400" dirty="0" err="1"/>
              <a:t>StandardScaler</a:t>
            </a:r>
            <a:endParaRPr lang="fr-FR" sz="2400" dirty="0"/>
          </a:p>
          <a:p>
            <a:pPr lvl="1"/>
            <a:r>
              <a:rPr lang="fr-FR" sz="2000" dirty="0"/>
              <a:t>Supprime la moyenne et la mise à l'échelle de la variance de l'unité et en centrant sur 0</a:t>
            </a:r>
          </a:p>
          <a:p>
            <a:pPr lvl="1"/>
            <a:r>
              <a:rPr lang="fr-FR" sz="2000" dirty="0"/>
              <a:t>La moyenne devient 0</a:t>
            </a:r>
          </a:p>
          <a:p>
            <a:pPr lvl="1"/>
            <a:r>
              <a:rPr lang="fr-FR" sz="2000" dirty="0"/>
              <a:t>L’écart type devient 1</a:t>
            </a:r>
          </a:p>
          <a:p>
            <a:r>
              <a:rPr lang="fr-FR" sz="2400" dirty="0" err="1"/>
              <a:t>RobustScaler</a:t>
            </a:r>
            <a:endParaRPr lang="fr-FR" sz="2400" dirty="0"/>
          </a:p>
          <a:p>
            <a:pPr lvl="1"/>
            <a:r>
              <a:rPr lang="fr-FR" sz="2000" dirty="0"/>
              <a:t>Fonctionne comme </a:t>
            </a:r>
            <a:r>
              <a:rPr lang="fr-FR" sz="2000" dirty="0" err="1"/>
              <a:t>StandardScaler</a:t>
            </a:r>
            <a:r>
              <a:rPr lang="fr-FR" sz="2000" dirty="0"/>
              <a:t> mais en quantile</a:t>
            </a:r>
          </a:p>
          <a:p>
            <a:pPr lvl="1"/>
            <a:r>
              <a:rPr lang="fr-FR" sz="2000" dirty="0"/>
              <a:t>Si x &lt; médiane = f(x) = (x – médiane) / quartile</a:t>
            </a:r>
          </a:p>
          <a:p>
            <a:pPr lvl="1"/>
            <a:r>
              <a:rPr lang="fr-FR" sz="2000" dirty="0"/>
              <a:t>Si x &gt; médiane = f(x) = (x – médiane) / 0.75ile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3789041"/>
            <a:ext cx="4464496" cy="112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0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5047360" cy="5040560"/>
          </a:xfrm>
        </p:spPr>
        <p:txBody>
          <a:bodyPr/>
          <a:lstStyle/>
          <a:p>
            <a:r>
              <a:rPr lang="fr-FR" sz="2400" dirty="0"/>
              <a:t>Initié et piloté en France par l'INRIA et Télécom </a:t>
            </a:r>
            <a:r>
              <a:rPr lang="fr-FR" sz="2400" dirty="0" err="1"/>
              <a:t>ParisTech</a:t>
            </a:r>
            <a:r>
              <a:rPr lang="fr-FR" sz="2400" dirty="0"/>
              <a:t>, le projet open source </a:t>
            </a:r>
            <a:r>
              <a:rPr lang="fr-FR" sz="2400" dirty="0" err="1"/>
              <a:t>Scikit-learn</a:t>
            </a:r>
            <a:r>
              <a:rPr lang="fr-FR" sz="2400" dirty="0"/>
              <a:t> est devenu une référence dans le monde de l'intelligence artificielle</a:t>
            </a:r>
          </a:p>
          <a:p>
            <a:pPr lvl="1"/>
            <a:r>
              <a:rPr lang="fr-FR" sz="2000" dirty="0"/>
              <a:t>De Paris à San Francisco en passant par Singapour, la bibliothèque de machine </a:t>
            </a:r>
            <a:r>
              <a:rPr lang="fr-FR" sz="2000" dirty="0" err="1"/>
              <a:t>learning</a:t>
            </a:r>
            <a:r>
              <a:rPr lang="fr-FR" sz="2000" dirty="0"/>
              <a:t>, écrite en Python, s'impose aux start-up jusqu'aux grands groupes, </a:t>
            </a:r>
            <a:r>
              <a:rPr lang="fr-FR" sz="2000" dirty="0" err="1"/>
              <a:t>Gafam</a:t>
            </a:r>
            <a:r>
              <a:rPr lang="fr-FR" sz="2000" dirty="0"/>
              <a:t> compris.</a:t>
            </a:r>
          </a:p>
          <a:p>
            <a:r>
              <a:rPr lang="fr-FR" sz="2400" dirty="0" err="1"/>
              <a:t>pip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scikit-learn</a:t>
            </a:r>
            <a:endParaRPr lang="fr-FR" sz="2400" dirty="0"/>
          </a:p>
          <a:p>
            <a:pPr lvl="1"/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73" y="1844824"/>
            <a:ext cx="38934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1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SVM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machines à vecteurs de support sont un ensemble de techniques d'apprentissage supervisé destinées à résoudre des problèmes de discrimination</a:t>
            </a:r>
          </a:p>
          <a:p>
            <a:pPr lvl="1"/>
            <a:r>
              <a:rPr lang="fr-FR" dirty="0"/>
              <a:t>Les SVM sont une généralisation des </a:t>
            </a:r>
            <a:r>
              <a:rPr lang="fr-FR" dirty="0" err="1"/>
              <a:t>classifieurs</a:t>
            </a:r>
            <a:r>
              <a:rPr lang="fr-FR" dirty="0"/>
              <a:t> linéaires.</a:t>
            </a:r>
          </a:p>
          <a:p>
            <a:pPr lvl="1"/>
            <a:r>
              <a:rPr lang="fr-FR" dirty="0"/>
              <a:t>Date années 1990 à partir des considérations théoriques de Vladimir </a:t>
            </a:r>
            <a:r>
              <a:rPr lang="fr-FR" dirty="0" err="1"/>
              <a:t>Vapnik</a:t>
            </a:r>
            <a:r>
              <a:rPr lang="fr-FR" dirty="0"/>
              <a:t> sur le développement d'une théorie statistique de l'apprentissage : la théorie de </a:t>
            </a:r>
            <a:r>
              <a:rPr lang="fr-FR" dirty="0" err="1"/>
              <a:t>Vapnik-Chervonenkis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0709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SVM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SVC est </a:t>
            </a:r>
            <a:r>
              <a:rPr lang="fr-FR"/>
              <a:t>un classifier SVM</a:t>
            </a:r>
            <a:endParaRPr lang="fr-FR" dirty="0"/>
          </a:p>
          <a:p>
            <a:pPr lvl="1"/>
            <a:r>
              <a:rPr lang="fr-FR" dirty="0" err="1"/>
              <a:t>sklearn.svm.SVC</a:t>
            </a:r>
            <a:r>
              <a:rPr lang="fr-FR" dirty="0"/>
              <a:t>(C=1.0, </a:t>
            </a:r>
            <a:r>
              <a:rPr lang="fr-FR" dirty="0" err="1"/>
              <a:t>kernel</a:t>
            </a:r>
            <a:r>
              <a:rPr lang="fr-FR" dirty="0"/>
              <a:t>=’</a:t>
            </a:r>
            <a:r>
              <a:rPr lang="fr-FR" dirty="0" err="1"/>
              <a:t>rbf</a:t>
            </a:r>
            <a:r>
              <a:rPr lang="fr-FR" dirty="0"/>
              <a:t>’, </a:t>
            </a:r>
            <a:r>
              <a:rPr lang="fr-FR" dirty="0" err="1"/>
              <a:t>degree</a:t>
            </a:r>
            <a:r>
              <a:rPr lang="fr-FR" dirty="0"/>
              <a:t>=3, gamma=’auto’, coef0=0.0, </a:t>
            </a:r>
            <a:r>
              <a:rPr lang="fr-FR" dirty="0" err="1"/>
              <a:t>shrinking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, </a:t>
            </a:r>
            <a:r>
              <a:rPr lang="fr-FR" dirty="0" err="1"/>
              <a:t>probability</a:t>
            </a:r>
            <a:r>
              <a:rPr lang="fr-FR" dirty="0"/>
              <a:t>=False, </a:t>
            </a:r>
            <a:r>
              <a:rPr lang="fr-FR" dirty="0" err="1"/>
              <a:t>tol</a:t>
            </a:r>
            <a:r>
              <a:rPr lang="fr-FR" dirty="0"/>
              <a:t>=0.001, </a:t>
            </a:r>
            <a:r>
              <a:rPr lang="fr-FR" dirty="0" err="1"/>
              <a:t>cache_size</a:t>
            </a:r>
            <a:r>
              <a:rPr lang="fr-FR" dirty="0"/>
              <a:t>=200, </a:t>
            </a:r>
            <a:r>
              <a:rPr lang="fr-FR" dirty="0" err="1"/>
              <a:t>class_weight</a:t>
            </a:r>
            <a:r>
              <a:rPr lang="fr-FR" dirty="0"/>
              <a:t>=None, </a:t>
            </a:r>
            <a:r>
              <a:rPr lang="fr-FR" dirty="0" err="1"/>
              <a:t>verbose</a:t>
            </a:r>
            <a:r>
              <a:rPr lang="fr-FR" dirty="0"/>
              <a:t>=False, </a:t>
            </a:r>
            <a:r>
              <a:rPr lang="fr-FR" dirty="0" err="1"/>
              <a:t>max_iter</a:t>
            </a:r>
            <a:r>
              <a:rPr lang="fr-FR" dirty="0"/>
              <a:t>=-1, </a:t>
            </a:r>
            <a:r>
              <a:rPr lang="fr-FR" dirty="0" err="1"/>
              <a:t>decision_function_shape</a:t>
            </a:r>
            <a:r>
              <a:rPr lang="fr-FR" dirty="0"/>
              <a:t>=’</a:t>
            </a:r>
            <a:r>
              <a:rPr lang="fr-FR" dirty="0" err="1"/>
              <a:t>ovr</a:t>
            </a:r>
            <a:r>
              <a:rPr lang="fr-FR" dirty="0"/>
              <a:t>’, </a:t>
            </a:r>
            <a:r>
              <a:rPr lang="fr-FR" dirty="0" err="1"/>
              <a:t>random_state</a:t>
            </a:r>
            <a:r>
              <a:rPr lang="fr-FR" dirty="0"/>
              <a:t>=None)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dirty="0" err="1"/>
              <a:t>svm</a:t>
            </a:r>
            <a:r>
              <a:rPr lang="fr-FR" dirty="0"/>
              <a:t> = </a:t>
            </a:r>
            <a:r>
              <a:rPr lang="fr-FR" dirty="0" err="1"/>
              <a:t>sk.svm.SVC</a:t>
            </a:r>
            <a:r>
              <a:rPr lang="fr-FR" dirty="0"/>
              <a:t>(C=0.1, </a:t>
            </a:r>
            <a:r>
              <a:rPr lang="fr-FR" dirty="0" err="1"/>
              <a:t>kernel</a:t>
            </a:r>
            <a:r>
              <a:rPr lang="fr-FR" dirty="0"/>
              <a:t>='</a:t>
            </a:r>
            <a:r>
              <a:rPr lang="fr-FR" dirty="0" err="1"/>
              <a:t>linear</a:t>
            </a:r>
            <a:r>
              <a:rPr lang="fr-FR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019517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Kernel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D6814B-F322-48D5-8F90-C756EF69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37" y="1052736"/>
            <a:ext cx="720080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C360BA-A065-419E-8020-069C3EB0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764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C34B3-6A19-41D7-2EB2-30D68BF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A252F-7D45-04F7-A8E7-91B493B0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336" y="118944"/>
            <a:ext cx="4815839" cy="64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A16F4BE-AB11-645A-CBCC-7F123B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721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matrice de confusion apporte les cas de succès, en discriminant les vrais positifs, les vrai négatifs, les faux positifs et les vrais positifs</a:t>
            </a:r>
          </a:p>
        </p:txBody>
      </p:sp>
      <p:pic>
        <p:nvPicPr>
          <p:cNvPr id="3074" name="Picture 2" descr="Résultat de recherche d'images pour &quot;sklearn confusion matri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996953"/>
            <a:ext cx="32004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1" y="3707214"/>
            <a:ext cx="363505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9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report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Apporte le taux de succès détaillé</a:t>
            </a:r>
          </a:p>
          <a:p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/>
              <a:t>Vrai positif / (vrai positif + faux positif)</a:t>
            </a:r>
          </a:p>
          <a:p>
            <a:pPr lvl="1"/>
            <a:r>
              <a:rPr lang="fr-FR" dirty="0"/>
              <a:t>Moins grave</a:t>
            </a:r>
          </a:p>
          <a:p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vrai positif / (vrai positif + faux négatifs)</a:t>
            </a:r>
          </a:p>
          <a:p>
            <a:pPr lvl="1"/>
            <a:r>
              <a:rPr lang="fr-FR" dirty="0"/>
              <a:t>Plus grave</a:t>
            </a:r>
          </a:p>
          <a:p>
            <a:r>
              <a:rPr lang="fr-FR" dirty="0"/>
              <a:t>F1-score</a:t>
            </a:r>
          </a:p>
          <a:p>
            <a:pPr lvl="1"/>
            <a:r>
              <a:rPr lang="fr-FR" dirty="0"/>
              <a:t>Doit être proche de 1</a:t>
            </a:r>
          </a:p>
          <a:p>
            <a:r>
              <a:rPr lang="fr-FR" dirty="0"/>
              <a:t>Support</a:t>
            </a:r>
          </a:p>
          <a:p>
            <a:pPr lvl="1"/>
            <a:r>
              <a:rPr lang="fr-FR" dirty="0"/>
              <a:t>Nombre de positifs et négatifs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4365104"/>
            <a:ext cx="5497779" cy="15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r>
              <a:rPr lang="fr-FR" dirty="0"/>
              <a:t> est le package de machine </a:t>
            </a:r>
            <a:r>
              <a:rPr lang="fr-FR" dirty="0" err="1"/>
              <a:t>learning</a:t>
            </a:r>
            <a:r>
              <a:rPr lang="fr-FR" dirty="0"/>
              <a:t> Python</a:t>
            </a:r>
          </a:p>
          <a:p>
            <a:pPr lvl="1"/>
            <a:r>
              <a:rPr lang="fr-FR" dirty="0"/>
              <a:t>Catégorisation</a:t>
            </a:r>
          </a:p>
          <a:p>
            <a:pPr lvl="1"/>
            <a:r>
              <a:rPr lang="fr-FR" dirty="0"/>
              <a:t>Régression</a:t>
            </a:r>
          </a:p>
          <a:p>
            <a:pPr lvl="1"/>
            <a:r>
              <a:rPr lang="fr-FR" dirty="0" err="1"/>
              <a:t>Clusterisation</a:t>
            </a:r>
            <a:r>
              <a:rPr lang="fr-FR" dirty="0"/>
              <a:t> (regroupement)</a:t>
            </a:r>
          </a:p>
          <a:p>
            <a:pPr lvl="1"/>
            <a:r>
              <a:rPr lang="fr-FR" dirty="0"/>
              <a:t>Réduction de dimension</a:t>
            </a:r>
          </a:p>
          <a:p>
            <a:pPr lvl="1"/>
            <a:r>
              <a:rPr lang="fr-FR" dirty="0"/>
              <a:t>Sélection de modèle</a:t>
            </a:r>
          </a:p>
          <a:p>
            <a:pPr lvl="1"/>
            <a:r>
              <a:rPr lang="fr-FR" dirty="0" err="1"/>
              <a:t>Preprocessing</a:t>
            </a:r>
            <a:r>
              <a:rPr lang="fr-FR" dirty="0"/>
              <a:t> (Filtrage, Randomisation)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1026" name="Picture 2" descr="http://scikit-learn.org/stable/_images/sphx_glr_plot_classifier_comparison_001_carou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043337"/>
            <a:ext cx="57150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Commençons par la régression linéaire</a:t>
            </a:r>
          </a:p>
          <a:p>
            <a:r>
              <a:rPr lang="fr-FR" dirty="0"/>
              <a:t>Import </a:t>
            </a:r>
            <a:r>
              <a:rPr lang="fr-FR" dirty="0" err="1"/>
              <a:t>sklearn.linearmodel</a:t>
            </a:r>
            <a:endParaRPr lang="fr-FR" dirty="0"/>
          </a:p>
          <a:p>
            <a:pPr lvl="1"/>
            <a:r>
              <a:rPr lang="fr-FR" dirty="0"/>
              <a:t>Minimisation de l’erreur </a:t>
            </a:r>
            <a:r>
              <a:rPr lang="fr-FR" dirty="0" err="1"/>
              <a:t>quadritique</a:t>
            </a:r>
            <a:endParaRPr lang="fr-FR" dirty="0"/>
          </a:p>
          <a:p>
            <a:r>
              <a:rPr lang="fr-FR" dirty="0"/>
              <a:t>Classe </a:t>
            </a:r>
            <a:r>
              <a:rPr lang="fr-FR" dirty="0" err="1"/>
              <a:t>LinearRegression</a:t>
            </a:r>
            <a:endParaRPr lang="fr-FR" dirty="0"/>
          </a:p>
          <a:p>
            <a:r>
              <a:rPr lang="fr-FR" dirty="0"/>
              <a:t>Fit()</a:t>
            </a:r>
          </a:p>
          <a:p>
            <a:pPr lvl="1"/>
            <a:r>
              <a:rPr lang="fr-FR" dirty="0"/>
              <a:t>Va démarrer l’apprentissage</a:t>
            </a:r>
          </a:p>
          <a:p>
            <a:r>
              <a:rPr lang="fr-FR" dirty="0" err="1"/>
              <a:t>Predict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Joue le modèle</a:t>
            </a:r>
          </a:p>
          <a:p>
            <a:r>
              <a:rPr lang="fr-FR" dirty="0"/>
              <a:t>Résultats identiques à </a:t>
            </a:r>
            <a:r>
              <a:rPr lang="fr-FR" dirty="0" err="1"/>
              <a:t>SciPy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pic>
        <p:nvPicPr>
          <p:cNvPr id="1026" name="Picture 2" descr="https://www.guru99.com/images/1/080618_0520_LinearReg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68760"/>
            <a:ext cx="4464496" cy="53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 représente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S’exprime en majuscule car il s’agit d’une matrice</a:t>
            </a:r>
          </a:p>
          <a:p>
            <a:pPr lvl="1"/>
            <a:r>
              <a:rPr lang="fr-FR" dirty="0"/>
              <a:t>1 dimension = 1 variable</a:t>
            </a:r>
          </a:p>
          <a:p>
            <a:r>
              <a:rPr lang="fr-FR" dirty="0"/>
              <a:t>y représente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4976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polynomiale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effectue des régressions polynomiales</a:t>
            </a:r>
          </a:p>
        </p:txBody>
      </p:sp>
      <p:pic>
        <p:nvPicPr>
          <p:cNvPr id="4098" name="Picture 2" descr="../../_images/sphx_glr_plot_polynomial_interpolat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12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Surapprentissage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</a:t>
            </a:r>
            <a:r>
              <a:rPr lang="fr-FR" dirty="0" err="1"/>
              <a:t>surapprentissage</a:t>
            </a:r>
            <a:r>
              <a:rPr lang="fr-FR" dirty="0"/>
              <a:t>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  <a:p>
            <a:r>
              <a:rPr lang="fr-FR" dirty="0"/>
              <a:t>D’où l’utiliser d’un </a:t>
            </a:r>
            <a:r>
              <a:rPr lang="fr-FR" dirty="0" err="1"/>
              <a:t>TestSet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773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20511</TotalTime>
  <Words>1314</Words>
  <Application>Microsoft Office PowerPoint</Application>
  <PresentationFormat>Grand écran</PresentationFormat>
  <Paragraphs>175</Paragraphs>
  <Slides>35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Régression</vt:lpstr>
      <vt:lpstr>Régression</vt:lpstr>
      <vt:lpstr>Dataset</vt:lpstr>
      <vt:lpstr>Régression polynomiale</vt:lpstr>
      <vt:lpstr>Surapprentissage</vt:lpstr>
      <vt:lpstr>Échantillonnage</vt:lpstr>
      <vt:lpstr>Randomisation</vt:lpstr>
      <vt:lpstr>Randomisation</vt:lpstr>
      <vt:lpstr>Model Selection</vt:lpstr>
      <vt:lpstr>Nearest Neighbors</vt:lpstr>
      <vt:lpstr>Explication</vt:lpstr>
      <vt:lpstr>knn</vt:lpstr>
      <vt:lpstr>Modèle</vt:lpstr>
      <vt:lpstr>Entrainement et prédiction</vt:lpstr>
      <vt:lpstr>Random Forest</vt:lpstr>
      <vt:lpstr>Asymétrie</vt:lpstr>
      <vt:lpstr>Random Forest</vt:lpstr>
      <vt:lpstr>Exemple Iris</vt:lpstr>
      <vt:lpstr>Importances des features</vt:lpstr>
      <vt:lpstr>Importance Feature</vt:lpstr>
      <vt:lpstr>Sérialisation du modèle</vt:lpstr>
      <vt:lpstr>Pickle</vt:lpstr>
      <vt:lpstr>Pickle</vt:lpstr>
      <vt:lpstr>Scaling</vt:lpstr>
      <vt:lpstr>Standardisation d’un jeu de données</vt:lpstr>
      <vt:lpstr>SVM</vt:lpstr>
      <vt:lpstr>SVM</vt:lpstr>
      <vt:lpstr>Kernel</vt:lpstr>
      <vt:lpstr>Présentation PowerPoint</vt:lpstr>
      <vt:lpstr>Matrice de confusion</vt:lpstr>
      <vt:lpstr>Classification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197</cp:revision>
  <dcterms:created xsi:type="dcterms:W3CDTF">2022-01-03T13:45:22Z</dcterms:created>
  <dcterms:modified xsi:type="dcterms:W3CDTF">2023-12-13T23:05:48Z</dcterms:modified>
</cp:coreProperties>
</file>